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709" r:id="rId2"/>
    <p:sldId id="328" r:id="rId3"/>
    <p:sldId id="420" r:id="rId4"/>
    <p:sldId id="271" r:id="rId5"/>
    <p:sldId id="710" r:id="rId6"/>
    <p:sldId id="257" r:id="rId7"/>
    <p:sldId id="1979" r:id="rId8"/>
    <p:sldId id="302" r:id="rId9"/>
    <p:sldId id="19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76"/>
  </p:normalViewPr>
  <p:slideViewPr>
    <p:cSldViewPr snapToGrid="0" showGuides="1">
      <p:cViewPr varScale="1">
        <p:scale>
          <a:sx n="111" d="100"/>
          <a:sy n="111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ACE32-64C6-4C40-96DE-79064EE5C7CD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5D8F9-2234-BC44-9D8D-AEFE6A546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9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9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472FB-C946-AE9A-84BE-325C3A413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62D65-0230-DD6C-A101-6D3E9F451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A3459-6825-5067-2AFE-47B87CC1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A50E-33AC-D04C-D752-6947E2B03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DB33B-0ED5-7A43-F477-F1C40F23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3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AD05-FE60-230B-47C0-71E2E320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2B943-B73F-8349-E0F3-FC1C0F7E0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9D206-DF1B-28B6-F45F-C73CA87E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15C58-72D5-6C59-23C6-9655496A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B81CD-4B61-17A0-0CC0-16179743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4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38519-B580-F56D-28BD-2C9B0A628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A54A9-F846-D9DC-8EC5-9CEA290E8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28706-889F-20D8-964D-E495E947D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9B4B5-1764-7EB1-EB80-EA675FC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9AA60-5534-C044-E20C-862BFA07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4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76C7-2BDC-3FA2-12B4-E727A781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7DA3D-C636-B8A8-5072-4345CA439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8315D-A06F-FA01-7D3F-C06E8BE1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B5156-3D97-BE00-557D-AA835C6F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27D21-7F4E-78C4-0C67-E0132094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1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6C11-C835-FC8D-0D50-BCEC3D226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57D6D-181C-1AF6-5513-546DB14A2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76ED7-46BE-1EA3-0DDB-FEA698B9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0F2B0-A6BA-A82C-2AF1-82087896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8BCB-5BCF-D175-4B5F-6FD1DC40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AD62-08C1-4263-F621-941CE85E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B18E7-8EC0-1E9A-A110-C36BFE971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48F44-852B-C7C4-9167-9ADF08FEA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07EB0-C84D-61F9-B879-341951DD0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3ED0B-054F-FABF-C200-7F3B948FA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7D4A9-A400-6539-04EE-86D6D9FD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D189-2852-B7C4-893C-3052D663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FCFA2-BE08-9FD0-21A9-641B4355A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51C0B-7E91-AA49-CFAD-8AC694613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BB27B-FEB2-79E2-5771-7E8D266C6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77E58-B11B-6D05-C07D-19504E3FB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21A76-2814-1A19-1412-8E1D77368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F5D23-76ED-D8DD-1C94-4ED20BE4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25DED-C2C4-DAA8-C835-81727A7D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0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5FA-6946-D3EE-5BE5-EDB72A76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F672E-FF34-016B-52A9-2B91403E0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14F23-56D0-2E2E-7B90-1ED235C8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C740-F36D-4AA0-8C9B-852D0650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7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3E6409-EB30-D71A-7A77-2911024C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73E38C-52BC-570E-B414-F89D8506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7F122-F5F1-17DF-DD25-AD4BFF36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2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621D-5301-91D4-1190-B889D9C2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E5064-CE11-BAB9-EB42-95657C3B3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08132-C519-318C-9E88-17A1F94F6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72830-2E22-FC55-7776-F5DF9965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EB1D1-A443-B15A-56F9-DEC3E35E6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45572-8FA6-1BD0-31AC-7FA3996E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6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0060-7B28-682A-317B-084C4F7DA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6F4C51-1ADE-026D-DCC0-4537CB86B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F6F19-8E53-8430-F5FB-5ECC2853E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1D970-6F09-1C31-FC09-43740685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F98B7-3689-6AF3-6783-729CE272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F23BF-C83F-B3FF-A0B7-7E48E507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A63E7-DB9B-154F-E9E5-372D1B0F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35AF5-0AEC-8C1B-9ED6-F5D4E05CF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3327D-0B83-794B-31DE-24C6F0140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A9DD6-E97C-7D4B-88AB-24CED1D086A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49D85-0748-9DED-16D6-745F7F66B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27942-8669-2F5E-0C45-F3A0A6442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EC542-44CA-DC43-AD8F-74996CE6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2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arth.nullschool.ne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het.colorado.edu/sims/cheerpj/greenhouse/latest/greenhouse.html?simulation=greenhou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820C9F-4FDF-0DD6-D2C1-41994147E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54" r="24148"/>
          <a:stretch/>
        </p:blipFill>
        <p:spPr>
          <a:xfrm>
            <a:off x="5930883" y="410529"/>
            <a:ext cx="2788114" cy="1991643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E85B5A-3D49-5D2C-E46F-A337FBA97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20" b="58585"/>
          <a:stretch/>
        </p:blipFill>
        <p:spPr>
          <a:xfrm>
            <a:off x="318427" y="694481"/>
            <a:ext cx="5006894" cy="2163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6951E5-CA7D-A7F8-047C-D8C270C44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74"/>
          <a:stretch/>
        </p:blipFill>
        <p:spPr>
          <a:xfrm>
            <a:off x="318427" y="3233601"/>
            <a:ext cx="5006894" cy="243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B48B65-276F-6ADF-9647-B0A05A860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028"/>
          <a:stretch/>
        </p:blipFill>
        <p:spPr>
          <a:xfrm>
            <a:off x="2502860" y="5762218"/>
            <a:ext cx="3655355" cy="900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043AB55-BB46-2814-19CB-56B4529999AA}"/>
              </a:ext>
            </a:extLst>
          </p:cNvPr>
          <p:cNvGrpSpPr/>
          <p:nvPr/>
        </p:nvGrpSpPr>
        <p:grpSpPr>
          <a:xfrm>
            <a:off x="6991109" y="3484548"/>
            <a:ext cx="5011838" cy="3286109"/>
            <a:chOff x="6991109" y="3484548"/>
            <a:chExt cx="5011838" cy="32861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3E06B9-7A2F-5D1D-95A4-642A0017D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6146" y="3484548"/>
              <a:ext cx="4301052" cy="93125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AE4FA9C-1B74-1215-7AD6-5065EF9D3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8942" y="4518238"/>
              <a:ext cx="3321437" cy="2134291"/>
            </a:xfrm>
            <a:prstGeom prst="rect">
              <a:avLst/>
            </a:prstGeom>
          </p:spPr>
        </p:pic>
        <p:sp>
          <p:nvSpPr>
            <p:cNvPr id="24" name="Frame 23">
              <a:extLst>
                <a:ext uri="{FF2B5EF4-FFF2-40B4-BE49-F238E27FC236}">
                  <a16:creationId xmlns:a16="http://schemas.microsoft.com/office/drawing/2014/main" id="{B1B977B5-38E6-DA91-B0E7-61C40333BD64}"/>
                </a:ext>
              </a:extLst>
            </p:cNvPr>
            <p:cNvSpPr/>
            <p:nvPr/>
          </p:nvSpPr>
          <p:spPr>
            <a:xfrm>
              <a:off x="6991109" y="3507128"/>
              <a:ext cx="5011838" cy="3263529"/>
            </a:xfrm>
            <a:prstGeom prst="frame">
              <a:avLst>
                <a:gd name="adj1" fmla="val 604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116560-08E2-E41D-38C3-56B6BA9F6F6F}"/>
              </a:ext>
            </a:extLst>
          </p:cNvPr>
          <p:cNvGrpSpPr/>
          <p:nvPr/>
        </p:nvGrpSpPr>
        <p:grpSpPr>
          <a:xfrm>
            <a:off x="9148423" y="1374101"/>
            <a:ext cx="1923678" cy="1733657"/>
            <a:chOff x="9148423" y="1374101"/>
            <a:chExt cx="1923678" cy="17336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A5EE5F-061D-3493-023C-EEA36701D9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59743" y="1374101"/>
              <a:ext cx="1589540" cy="1546235"/>
              <a:chOff x="6932304" y="2201893"/>
              <a:chExt cx="1932625" cy="187997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D5BB5E2-E162-3F1D-E13E-C4D3AB2ABC88}"/>
                  </a:ext>
                </a:extLst>
              </p:cNvPr>
              <p:cNvGrpSpPr/>
              <p:nvPr/>
            </p:nvGrpSpPr>
            <p:grpSpPr>
              <a:xfrm>
                <a:off x="7138737" y="2754774"/>
                <a:ext cx="1614793" cy="1327091"/>
                <a:chOff x="6724245" y="2997054"/>
                <a:chExt cx="1614793" cy="1327091"/>
              </a:xfrm>
            </p:grpSpPr>
            <p:sp>
              <p:nvSpPr>
                <p:cNvPr id="13" name="Up Arrow 12">
                  <a:extLst>
                    <a:ext uri="{FF2B5EF4-FFF2-40B4-BE49-F238E27FC236}">
                      <a16:creationId xmlns:a16="http://schemas.microsoft.com/office/drawing/2014/main" id="{339844C4-335F-DB17-CB08-3D743FE70367}"/>
                    </a:ext>
                  </a:extLst>
                </p:cNvPr>
                <p:cNvSpPr/>
                <p:nvPr/>
              </p:nvSpPr>
              <p:spPr>
                <a:xfrm flipV="1">
                  <a:off x="6724245" y="2997054"/>
                  <a:ext cx="768096" cy="1327091"/>
                </a:xfrm>
                <a:prstGeom prst="upArrow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Up Arrow 13">
                  <a:extLst>
                    <a:ext uri="{FF2B5EF4-FFF2-40B4-BE49-F238E27FC236}">
                      <a16:creationId xmlns:a16="http://schemas.microsoft.com/office/drawing/2014/main" id="{BA58A29D-8463-623E-CABA-C6B032442DCA}"/>
                    </a:ext>
                  </a:extLst>
                </p:cNvPr>
                <p:cNvSpPr/>
                <p:nvPr/>
              </p:nvSpPr>
              <p:spPr>
                <a:xfrm>
                  <a:off x="7570942" y="3097603"/>
                  <a:ext cx="768096" cy="1180330"/>
                </a:xfrm>
                <a:prstGeom prst="upArrow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C2C5B8-0B37-06B8-F3B0-DCA422C5CF92}"/>
                  </a:ext>
                </a:extLst>
              </p:cNvPr>
              <p:cNvSpPr txBox="1"/>
              <p:nvPr/>
            </p:nvSpPr>
            <p:spPr>
              <a:xfrm>
                <a:off x="6932304" y="2201893"/>
                <a:ext cx="951380" cy="56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ASR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B678F5-1550-9DEF-809B-3EEE5F4083E0}"/>
                  </a:ext>
                </a:extLst>
              </p:cNvPr>
              <p:cNvSpPr txBox="1"/>
              <p:nvPr/>
            </p:nvSpPr>
            <p:spPr>
              <a:xfrm>
                <a:off x="7913548" y="2201893"/>
                <a:ext cx="951381" cy="56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OLR</a:t>
                </a:r>
              </a:p>
            </p:txBody>
          </p:sp>
        </p:grpSp>
        <p:sp>
          <p:nvSpPr>
            <p:cNvPr id="32" name="Frame 31">
              <a:extLst>
                <a:ext uri="{FF2B5EF4-FFF2-40B4-BE49-F238E27FC236}">
                  <a16:creationId xmlns:a16="http://schemas.microsoft.com/office/drawing/2014/main" id="{F275CA11-96EB-D6D4-D3FD-998188DB700B}"/>
                </a:ext>
              </a:extLst>
            </p:cNvPr>
            <p:cNvSpPr/>
            <p:nvPr/>
          </p:nvSpPr>
          <p:spPr>
            <a:xfrm>
              <a:off x="9148423" y="1374101"/>
              <a:ext cx="1923678" cy="1733657"/>
            </a:xfrm>
            <a:prstGeom prst="frame">
              <a:avLst>
                <a:gd name="adj1" fmla="val 604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7C8611-BE62-F45F-7B56-CA8E5F3CC87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we’ll be doing during the interview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56767-F35C-D514-B121-469EB0FFED69}"/>
              </a:ext>
            </a:extLst>
          </p:cNvPr>
          <p:cNvSpPr txBox="1"/>
          <p:nvPr/>
        </p:nvSpPr>
        <p:spPr>
          <a:xfrm>
            <a:off x="1516284" y="2857500"/>
            <a:ext cx="157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729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F65E05-B319-42A9-5F42-23A0490E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1" y="1846432"/>
            <a:ext cx="6292195" cy="373173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F30FEAD-CE33-FEA1-7EC5-AD933D200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0"/>
          <a:stretch/>
        </p:blipFill>
        <p:spPr bwMode="auto">
          <a:xfrm>
            <a:off x="7766948" y="319311"/>
            <a:ext cx="2015593" cy="318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41A046F-1FDC-81BE-D240-D6453C44E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766948" y="3545443"/>
            <a:ext cx="2158930" cy="32383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55C5EACC-E1FA-306A-C312-ECC53BD3EDCF}"/>
              </a:ext>
            </a:extLst>
          </p:cNvPr>
          <p:cNvSpPr/>
          <p:nvPr/>
        </p:nvSpPr>
        <p:spPr>
          <a:xfrm>
            <a:off x="1895060" y="2826026"/>
            <a:ext cx="1563756" cy="1282148"/>
          </a:xfrm>
          <a:prstGeom prst="arc">
            <a:avLst>
              <a:gd name="adj1" fmla="val 16200000"/>
              <a:gd name="adj2" fmla="val 119558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7A65C-805D-D771-A3E4-ABB2CEBD37E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to prepare: For our canned models, review them, and check out PPT slides about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0339C-60F3-A01F-49E1-5730438141F8}"/>
              </a:ext>
            </a:extLst>
          </p:cNvPr>
          <p:cNvSpPr txBox="1"/>
          <p:nvPr/>
        </p:nvSpPr>
        <p:spPr>
          <a:xfrm>
            <a:off x="395316" y="5707692"/>
            <a:ext cx="86049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 it </a:t>
            </a:r>
            <a:r>
              <a:rPr lang="en-US" sz="2400" b="1" dirty="0"/>
              <a:t>stormy</a:t>
            </a:r>
            <a:r>
              <a:rPr lang="en-US" sz="2400" dirty="0"/>
              <a:t> and </a:t>
            </a:r>
            <a:r>
              <a:rPr lang="en-US" sz="2400" b="1" dirty="0"/>
              <a:t>rainy</a:t>
            </a:r>
            <a:r>
              <a:rPr lang="en-US" sz="2400" dirty="0"/>
              <a:t> here, or </a:t>
            </a:r>
            <a:r>
              <a:rPr lang="en-US" sz="2400" b="1" dirty="0"/>
              <a:t>clear</a:t>
            </a:r>
            <a:r>
              <a:rPr lang="en-US" sz="2400" dirty="0"/>
              <a:t> and </a:t>
            </a:r>
            <a:r>
              <a:rPr lang="en-US" sz="2400" b="1" dirty="0"/>
              <a:t>dry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 this a </a:t>
            </a:r>
            <a:r>
              <a:rPr lang="en-US" sz="2400" b="1" dirty="0"/>
              <a:t>low-pressure</a:t>
            </a:r>
            <a:r>
              <a:rPr lang="en-US" sz="2400" dirty="0"/>
              <a:t> system or a </a:t>
            </a:r>
            <a:r>
              <a:rPr lang="en-US" sz="2400" b="1" dirty="0"/>
              <a:t>high-pressure</a:t>
            </a:r>
            <a:r>
              <a:rPr lang="en-US" sz="2400" dirty="0"/>
              <a:t> system?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A297A-AC3B-01CC-9C7C-CDD72373F822}"/>
              </a:ext>
            </a:extLst>
          </p:cNvPr>
          <p:cNvSpPr txBox="1"/>
          <p:nvPr/>
        </p:nvSpPr>
        <p:spPr>
          <a:xfrm>
            <a:off x="995423" y="902825"/>
            <a:ext cx="469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hlinkClick r:id="rId4"/>
              </a:rPr>
              <a:t>Earth.nullschool.net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9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Check out PPT slides that had some interactive thing we did in class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F5976-BD65-9B42-896D-CBEAE62919D5}"/>
              </a:ext>
            </a:extLst>
          </p:cNvPr>
          <p:cNvCxnSpPr>
            <a:cxnSpLocks/>
          </p:cNvCxnSpPr>
          <p:nvPr/>
        </p:nvCxnSpPr>
        <p:spPr>
          <a:xfrm flipH="1" flipV="1">
            <a:off x="2041071" y="3640652"/>
            <a:ext cx="6038060" cy="1894736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12ADA9-B575-7D31-9339-9D01401C2B82}"/>
              </a:ext>
            </a:extLst>
          </p:cNvPr>
          <p:cNvSpPr txBox="1"/>
          <p:nvPr/>
        </p:nvSpPr>
        <p:spPr>
          <a:xfrm>
            <a:off x="8113854" y="2409543"/>
            <a:ext cx="3634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49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445B4A-5F96-F442-9896-395DC684A7E0}"/>
              </a:ext>
            </a:extLst>
          </p:cNvPr>
          <p:cNvSpPr txBox="1"/>
          <p:nvPr/>
        </p:nvSpPr>
        <p:spPr>
          <a:xfrm>
            <a:off x="2948940" y="1006614"/>
            <a:ext cx="910971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kind of light (SW or LW) do GHG molecules absorb?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happens to those molecules when they absorb that light?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178303-35E7-9C55-AE22-A5EF10F15F7B}"/>
              </a:ext>
            </a:extLst>
          </p:cNvPr>
          <p:cNvSpPr/>
          <p:nvPr/>
        </p:nvSpPr>
        <p:spPr>
          <a:xfrm>
            <a:off x="261366" y="5027354"/>
            <a:ext cx="26875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err="1">
                <a:hlinkClick r:id="rId2"/>
              </a:rPr>
              <a:t>phet.colorado.edu</a:t>
            </a:r>
            <a:r>
              <a:rPr lang="en-US" sz="2000" dirty="0">
                <a:hlinkClick r:id="rId2"/>
              </a:rPr>
              <a:t>/sims/</a:t>
            </a:r>
            <a:r>
              <a:rPr lang="en-US" sz="2000" dirty="0" err="1">
                <a:hlinkClick r:id="rId2"/>
              </a:rPr>
              <a:t>cheerpj</a:t>
            </a:r>
            <a:r>
              <a:rPr lang="en-US" sz="2000" dirty="0">
                <a:hlinkClick r:id="rId2"/>
              </a:rPr>
              <a:t>/greenhouse/latest/</a:t>
            </a:r>
            <a:r>
              <a:rPr lang="en-US" sz="2000" dirty="0" err="1">
                <a:hlinkClick r:id="rId2"/>
              </a:rPr>
              <a:t>greenhouse.html?simulation</a:t>
            </a:r>
            <a:r>
              <a:rPr lang="en-US" sz="2000" dirty="0">
                <a:hlinkClick r:id="rId2"/>
              </a:rPr>
              <a:t>=greenhouse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530F0-7D3E-3F98-B564-000F4A67DA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Also check out the “Let’s get started” PPT slides that have questions on them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1E449-AEAB-2667-5776-5BDBF17B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63" y="797462"/>
            <a:ext cx="1704594" cy="1249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B4AD05-905A-F701-5918-3472450D42BC}"/>
              </a:ext>
            </a:extLst>
          </p:cNvPr>
          <p:cNvSpPr txBox="1"/>
          <p:nvPr/>
        </p:nvSpPr>
        <p:spPr>
          <a:xfrm>
            <a:off x="2948940" y="2853059"/>
            <a:ext cx="9109710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Assuming radiative balance, why are there more LW photons leaving Earth than SW photons coming in?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seems to be the homeostatic temperature (in degrees K, C, F) with default settings?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much colder was it  back in 1750 compared to now?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much colder was it during ice ages compared to now?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effect do clouds have on SW photons?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On LW photons?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On temperature?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A63AE-2E0D-EF6F-154D-6BE58738F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09" y="2853059"/>
            <a:ext cx="2601200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5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Often, what you did in Python has some take-home messages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E8799-9E88-FC4E-8BAA-2080F711866F}"/>
                  </a:ext>
                </a:extLst>
              </p:cNvPr>
              <p:cNvSpPr txBox="1"/>
              <p:nvPr/>
            </p:nvSpPr>
            <p:spPr>
              <a:xfrm>
                <a:off x="231648" y="4199851"/>
                <a:ext cx="11803190" cy="173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What if </a:t>
                </a:r>
                <a:r>
                  <a:rPr lang="en-US" sz="2400" dirty="0"/>
                  <a:t>we raise or lower the albedo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? We found that it causes a change in the final (homeostatic) temperature. The </a:t>
                </a:r>
                <a:r>
                  <a:rPr lang="en-US" sz="2400" b="1" i="1" dirty="0"/>
                  <a:t>sensitivity parameter</a:t>
                </a:r>
                <a:r>
                  <a:rPr lang="en-US" sz="2400" i="1" dirty="0"/>
                  <a:t> </a:t>
                </a:r>
                <a:r>
                  <a:rPr lang="en-US" sz="2400" dirty="0"/>
                  <a:t>for albedo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2400" dirty="0"/>
                  <a:t>) was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−100 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i="1" dirty="0"/>
                  <a:t>So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+0.05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=−5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E8799-9E88-FC4E-8BAA-2080F7118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8" y="4199851"/>
                <a:ext cx="11803190" cy="1734064"/>
              </a:xfrm>
              <a:prstGeom prst="rect">
                <a:avLst/>
              </a:prstGeom>
              <a:blipFill>
                <a:blip r:embed="rId2"/>
                <a:stretch>
                  <a:fillRect l="-860" t="-2174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EECDDAF-DA35-0024-256E-C8B81D82D839}"/>
              </a:ext>
            </a:extLst>
          </p:cNvPr>
          <p:cNvGrpSpPr/>
          <p:nvPr/>
        </p:nvGrpSpPr>
        <p:grpSpPr>
          <a:xfrm>
            <a:off x="1510358" y="479721"/>
            <a:ext cx="8888925" cy="3347528"/>
            <a:chOff x="644726" y="549174"/>
            <a:chExt cx="8888925" cy="3347528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22421EB5-E153-6A3D-A382-C4207451F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26" y="549174"/>
              <a:ext cx="4471284" cy="3347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EE8A35EB-25F5-FE92-E78E-81C5D281E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2366" y="549174"/>
              <a:ext cx="4471285" cy="3347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377CC8-448F-8B09-7CBF-0CABCDF08B69}"/>
              </a:ext>
            </a:extLst>
          </p:cNvPr>
          <p:cNvGrpSpPr/>
          <p:nvPr/>
        </p:nvGrpSpPr>
        <p:grpSpPr>
          <a:xfrm>
            <a:off x="4218436" y="2383540"/>
            <a:ext cx="1977189" cy="871724"/>
            <a:chOff x="4218436" y="2383540"/>
            <a:chExt cx="1977189" cy="871724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4387D3F-6D2D-D8DF-E71A-FED8975BD113}"/>
                </a:ext>
              </a:extLst>
            </p:cNvPr>
            <p:cNvSpPr/>
            <p:nvPr/>
          </p:nvSpPr>
          <p:spPr>
            <a:xfrm>
              <a:off x="4218436" y="2383540"/>
              <a:ext cx="1977189" cy="871724"/>
            </a:xfrm>
            <a:prstGeom prst="rightArrow">
              <a:avLst/>
            </a:prstGeom>
            <a:solidFill>
              <a:schemeClr val="accent1">
                <a:alpha val="5611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25BFF8-22E1-BF0E-0463-82D505EAFAC7}"/>
                </a:ext>
              </a:extLst>
            </p:cNvPr>
            <p:cNvSpPr txBox="1"/>
            <p:nvPr/>
          </p:nvSpPr>
          <p:spPr>
            <a:xfrm>
              <a:off x="4459862" y="2619653"/>
              <a:ext cx="14965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i="1" dirty="0"/>
                <a:t>What-if</a:t>
              </a:r>
              <a:r>
                <a:rPr lang="en-US" sz="2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69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B18F80-9909-6F4D-B9EF-FB229199814D}"/>
              </a:ext>
            </a:extLst>
          </p:cNvPr>
          <p:cNvSpPr txBox="1"/>
          <p:nvPr/>
        </p:nvSpPr>
        <p:spPr>
          <a:xfrm>
            <a:off x="862396" y="1394698"/>
            <a:ext cx="48482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we say this: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b="1" dirty="0" err="1"/>
              <a:t>xarray</a:t>
            </a:r>
            <a:r>
              <a:rPr lang="en-US" sz="2400" b="1" dirty="0"/>
              <a:t> = </a:t>
            </a:r>
            <a:r>
              <a:rPr lang="en-US" sz="2400" b="1" dirty="0" err="1"/>
              <a:t>np.linspace</a:t>
            </a:r>
            <a:r>
              <a:rPr lang="en-US" sz="2400" b="1" dirty="0"/>
              <a:t>(0,2,100)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rootx</a:t>
            </a:r>
            <a:r>
              <a:rPr lang="en-US" sz="2400" b="1" dirty="0"/>
              <a:t> = </a:t>
            </a:r>
            <a:r>
              <a:rPr lang="en-US" sz="2400" b="1" dirty="0" err="1"/>
              <a:t>xarray</a:t>
            </a:r>
            <a:r>
              <a:rPr lang="en-US" sz="2400" b="1" dirty="0"/>
              <a:t>**(1/2)</a:t>
            </a:r>
          </a:p>
          <a:p>
            <a:endParaRPr lang="en-US" sz="2400" dirty="0"/>
          </a:p>
          <a:p>
            <a:r>
              <a:rPr lang="en-US" sz="2400" dirty="0"/>
              <a:t>Then, which of the following will produce the graph shown at right?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b="1" dirty="0" err="1"/>
              <a:t>plt.plot</a:t>
            </a:r>
            <a:r>
              <a:rPr lang="en-US" sz="2400" b="1" dirty="0"/>
              <a:t>(</a:t>
            </a:r>
            <a:r>
              <a:rPr lang="en-US" sz="2400" b="1" dirty="0" err="1"/>
              <a:t>xarray,rootx</a:t>
            </a:r>
            <a:r>
              <a:rPr lang="en-US" sz="2400" b="1" dirty="0"/>
              <a:t>)</a:t>
            </a:r>
          </a:p>
          <a:p>
            <a:r>
              <a:rPr lang="en-US" sz="2400" dirty="0"/>
              <a:t>or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plt.plot</a:t>
            </a:r>
            <a:r>
              <a:rPr lang="en-US" sz="2400" b="1" dirty="0"/>
              <a:t>(</a:t>
            </a:r>
            <a:r>
              <a:rPr lang="en-US" sz="2400" b="1" dirty="0" err="1"/>
              <a:t>rootx</a:t>
            </a:r>
            <a:r>
              <a:rPr lang="en-US" sz="2400" b="1" dirty="0"/>
              <a:t>, </a:t>
            </a:r>
            <a:r>
              <a:rPr lang="en-US" sz="2400" b="1" dirty="0" err="1"/>
              <a:t>xarray</a:t>
            </a:r>
            <a:r>
              <a:rPr lang="en-US" sz="2400" b="1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8A3C0-1AF1-6940-AC63-1BC53566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60" y="1652290"/>
            <a:ext cx="5335544" cy="3897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FABF5F-4800-6750-1563-17B0F36ACA1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Don’t forget to pay attention to basic Python syntax (especially if you’ve done it a lot)</a:t>
            </a:r>
          </a:p>
        </p:txBody>
      </p:sp>
    </p:spTree>
    <p:extLst>
      <p:ext uri="{BB962C8B-B14F-4D97-AF65-F5344CB8AC3E}">
        <p14:creationId xmlns:p14="http://schemas.microsoft.com/office/powerpoint/2010/main" val="284696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88952" cy="45720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Also, take note of questions asked in Pause for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9B5FD7-919A-5509-B765-9472E093C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87091"/>
            <a:ext cx="5942481" cy="44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AA50D3-DE0B-FAD5-F3BE-4C51009ADD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"/>
          <a:stretch/>
        </p:blipFill>
        <p:spPr>
          <a:xfrm>
            <a:off x="211015" y="1328993"/>
            <a:ext cx="6029662" cy="3973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1CABF6-5835-A3B1-6CA6-A7FF87FA3B99}"/>
                  </a:ext>
                </a:extLst>
              </p:cNvPr>
              <p:cNvSpPr txBox="1"/>
              <p:nvPr/>
            </p:nvSpPr>
            <p:spPr>
              <a:xfrm>
                <a:off x="8099385" y="1736732"/>
                <a:ext cx="197059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0.014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1CABF6-5835-A3B1-6CA6-A7FF87FA3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385" y="1736732"/>
                <a:ext cx="1970590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84DA51-BC4B-E3F1-4856-B2560064B735}"/>
                  </a:ext>
                </a:extLst>
              </p:cNvPr>
              <p:cNvSpPr txBox="1"/>
              <p:nvPr/>
            </p:nvSpPr>
            <p:spPr>
              <a:xfrm>
                <a:off x="2672787" y="5804508"/>
                <a:ext cx="1970590" cy="6109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84DA51-BC4B-E3F1-4856-B2560064B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787" y="5804508"/>
                <a:ext cx="1970590" cy="610936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94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“Let’s get started” slides often have learning 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10EF6-44FA-9305-9377-1C8AA8113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80" y="1331089"/>
            <a:ext cx="9260000" cy="12285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D78E1-A9B8-08F5-072E-0602321D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75" y="3088832"/>
            <a:ext cx="9513050" cy="2629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358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And the Python notebook Introductions serve as a kind of text for more depth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13B703-5DF3-8397-6631-F26CB02F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5" y="607860"/>
            <a:ext cx="7697165" cy="591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3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430</Words>
  <Application>Microsoft Macintosh PowerPoint</Application>
  <PresentationFormat>Widescreen</PresentationFormat>
  <Paragraphs>51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Also, take note of questions asked in Pause for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14</cp:revision>
  <dcterms:created xsi:type="dcterms:W3CDTF">2023-09-16T12:23:10Z</dcterms:created>
  <dcterms:modified xsi:type="dcterms:W3CDTF">2024-10-07T17:56:39Z</dcterms:modified>
</cp:coreProperties>
</file>